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C5C4-B4F7-40A4-BB82-3D6ECE7F0DA0}" type="datetimeFigureOut">
              <a:rPr lang="pl-PL" smtClean="0"/>
              <a:t>2016-02-18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B0A2-9EF1-4C7F-BD14-1BAD9C565F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70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C5C4-B4F7-40A4-BB82-3D6ECE7F0DA0}" type="datetimeFigureOut">
              <a:rPr lang="pl-PL" smtClean="0"/>
              <a:t>2016-02-18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B0A2-9EF1-4C7F-BD14-1BAD9C565F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298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C5C4-B4F7-40A4-BB82-3D6ECE7F0DA0}" type="datetimeFigureOut">
              <a:rPr lang="pl-PL" smtClean="0"/>
              <a:t>2016-02-18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B0A2-9EF1-4C7F-BD14-1BAD9C565F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786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9892D-D061-4E89-A2BF-F03373BAE22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767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C5C4-B4F7-40A4-BB82-3D6ECE7F0DA0}" type="datetimeFigureOut">
              <a:rPr lang="pl-PL" smtClean="0"/>
              <a:t>2016-02-18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B0A2-9EF1-4C7F-BD14-1BAD9C565F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821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C5C4-B4F7-40A4-BB82-3D6ECE7F0DA0}" type="datetimeFigureOut">
              <a:rPr lang="pl-PL" smtClean="0"/>
              <a:t>2016-02-18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B0A2-9EF1-4C7F-BD14-1BAD9C565F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830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C5C4-B4F7-40A4-BB82-3D6ECE7F0DA0}" type="datetimeFigureOut">
              <a:rPr lang="pl-PL" smtClean="0"/>
              <a:t>2016-02-18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B0A2-9EF1-4C7F-BD14-1BAD9C565F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989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C5C4-B4F7-40A4-BB82-3D6ECE7F0DA0}" type="datetimeFigureOut">
              <a:rPr lang="pl-PL" smtClean="0"/>
              <a:t>2016-02-18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B0A2-9EF1-4C7F-BD14-1BAD9C565F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15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C5C4-B4F7-40A4-BB82-3D6ECE7F0DA0}" type="datetimeFigureOut">
              <a:rPr lang="pl-PL" smtClean="0"/>
              <a:t>2016-02-18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B0A2-9EF1-4C7F-BD14-1BAD9C565F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494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C5C4-B4F7-40A4-BB82-3D6ECE7F0DA0}" type="datetimeFigureOut">
              <a:rPr lang="pl-PL" smtClean="0"/>
              <a:t>2016-02-18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B0A2-9EF1-4C7F-BD14-1BAD9C565F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64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C5C4-B4F7-40A4-BB82-3D6ECE7F0DA0}" type="datetimeFigureOut">
              <a:rPr lang="pl-PL" smtClean="0"/>
              <a:t>2016-02-18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B0A2-9EF1-4C7F-BD14-1BAD9C565F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756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C5C4-B4F7-40A4-BB82-3D6ECE7F0DA0}" type="datetimeFigureOut">
              <a:rPr lang="pl-PL" smtClean="0"/>
              <a:t>2016-02-18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B0A2-9EF1-4C7F-BD14-1BAD9C565F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8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8C5C4-B4F7-40A4-BB82-3D6ECE7F0DA0}" type="datetimeFigureOut">
              <a:rPr lang="pl-PL" smtClean="0"/>
              <a:t>2016-02-18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9B0A2-9EF1-4C7F-BD14-1BAD9C565F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10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l-PL" altLang="pl-PL" sz="3600" smtClean="0"/>
              <a:t>Raport </a:t>
            </a:r>
            <a:br>
              <a:rPr lang="pl-PL" altLang="pl-PL" sz="3600" smtClean="0"/>
            </a:br>
            <a:r>
              <a:rPr lang="pl-PL" altLang="pl-PL" sz="3600" smtClean="0"/>
              <a:t>z audytu systemu logistycznego i łańcucha dostaw </a:t>
            </a:r>
            <a:br>
              <a:rPr lang="pl-PL" altLang="pl-PL" sz="3600" smtClean="0"/>
            </a:br>
            <a:r>
              <a:rPr lang="pl-PL" altLang="pl-PL" sz="3600" smtClean="0"/>
              <a:t>Firmy X</a:t>
            </a:r>
            <a:endParaRPr lang="pl-PL" altLang="pl-PL" sz="4000" smtClean="0"/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559675" y="6381750"/>
            <a:ext cx="1584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pl-PL" altLang="pl-PL" sz="1200" dirty="0"/>
              <a:t>Grudzień </a:t>
            </a:r>
            <a:r>
              <a:rPr lang="pl-PL" altLang="pl-PL" sz="1200" dirty="0" smtClean="0"/>
              <a:t>2014</a:t>
            </a:r>
            <a:endParaRPr lang="pl-PL" altLang="pl-PL" sz="1200" dirty="0"/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900113" y="4652963"/>
            <a:ext cx="583247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dirty="0"/>
              <a:t>Firma X chce zwiększyć udział w rynku, a bazą konkurencji na której opiera to dążenie jest jakość produktu przy założeniu wysokiego poziomu obsługi klienta</a:t>
            </a:r>
            <a:r>
              <a:rPr lang="pl-PL" altLang="pl-PL" dirty="0" smtClean="0"/>
              <a:t>. Oceń system logistyczny Firmy i zaprojektuj strategię logistyczną, która będzie wpierać realizację wymienionych celów i baz konkurencji. </a:t>
            </a:r>
            <a:endParaRPr lang="pl-PL" altLang="pl-PL" dirty="0"/>
          </a:p>
        </p:txBody>
      </p:sp>
      <p:sp>
        <p:nvSpPr>
          <p:cNvPr id="2" name="pole tekstowe 1"/>
          <p:cNvSpPr txBox="1"/>
          <p:nvPr/>
        </p:nvSpPr>
        <p:spPr>
          <a:xfrm>
            <a:off x="755576" y="476672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Wybrane slajdy studium przypadku realizowanego przez studentów na zajęciach z przedmiotu Strategie logistyczne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980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1196975"/>
            <a:ext cx="8229600" cy="2921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pl-PL" altLang="pl-PL" sz="1800" b="1" smtClean="0">
                <a:solidFill>
                  <a:srgbClr val="990000"/>
                </a:solidFill>
              </a:rPr>
              <a:t>Plan raportu: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 eaLnBrk="1" hangingPunct="1"/>
            <a:endParaRPr lang="pl-PL" altLang="pl-PL" sz="2400" smtClean="0"/>
          </a:p>
          <a:p>
            <a:pPr eaLnBrk="1" hangingPunct="1"/>
            <a:endParaRPr lang="pl-PL" altLang="pl-PL" sz="2000" smtClean="0"/>
          </a:p>
          <a:p>
            <a:pPr eaLnBrk="1" hangingPunct="1"/>
            <a:endParaRPr lang="pl-PL" altLang="pl-PL" sz="2000" smtClean="0"/>
          </a:p>
          <a:p>
            <a:pPr eaLnBrk="1" hangingPunct="1"/>
            <a:endParaRPr lang="pl-PL" altLang="pl-PL" sz="2000" smtClean="0"/>
          </a:p>
          <a:p>
            <a:pPr eaLnBrk="1" hangingPunct="1"/>
            <a:endParaRPr lang="pl-PL" altLang="pl-PL" sz="1600" smtClean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1628775"/>
            <a:ext cx="8496300" cy="4525963"/>
          </a:xfrm>
          <a:ln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spcBef>
                <a:spcPct val="0"/>
              </a:spcBef>
              <a:buFontTx/>
              <a:buNone/>
            </a:pPr>
            <a:endParaRPr lang="pl-PL" altLang="pl-PL" sz="2000" smtClean="0"/>
          </a:p>
          <a:p>
            <a:pPr marL="533400" indent="-533400" eaLnBrk="1" hangingPunct="1">
              <a:spcBef>
                <a:spcPct val="0"/>
              </a:spcBef>
            </a:pPr>
            <a:r>
              <a:rPr lang="pl-PL" altLang="pl-PL" sz="2000" smtClean="0"/>
              <a:t>Łańcuch dostaw Firmy X</a:t>
            </a:r>
          </a:p>
          <a:p>
            <a:pPr marL="533400" indent="-533400" eaLnBrk="1" hangingPunct="1">
              <a:spcBef>
                <a:spcPct val="0"/>
              </a:spcBef>
            </a:pPr>
            <a:r>
              <a:rPr lang="pl-PL" altLang="pl-PL" sz="2000" smtClean="0"/>
              <a:t>X w Modelu Doskonałości Łańcucha Dostaw</a:t>
            </a:r>
          </a:p>
          <a:p>
            <a:pPr marL="533400" indent="-533400" eaLnBrk="1" hangingPunct="1">
              <a:spcBef>
                <a:spcPct val="0"/>
              </a:spcBef>
            </a:pPr>
            <a:r>
              <a:rPr lang="pl-PL" altLang="pl-PL" sz="2000" smtClean="0"/>
              <a:t>Organizacja wewnętrznego łańcucha dostaw</a:t>
            </a:r>
          </a:p>
          <a:p>
            <a:pPr marL="533400" indent="-533400" eaLnBrk="1" hangingPunct="1">
              <a:spcBef>
                <a:spcPct val="0"/>
              </a:spcBef>
            </a:pPr>
            <a:r>
              <a:rPr lang="pl-PL" altLang="pl-PL" sz="2000" smtClean="0"/>
              <a:t>Charakterystyka wybranych procesów wewnętrznego łańcucha dostaw:</a:t>
            </a:r>
          </a:p>
          <a:p>
            <a:pPr marL="533400" indent="-533400" eaLnBrk="1" hangingPunct="1">
              <a:spcBef>
                <a:spcPct val="0"/>
              </a:spcBef>
              <a:buFontTx/>
              <a:buNone/>
            </a:pPr>
            <a:r>
              <a:rPr lang="pl-PL" altLang="pl-PL" sz="2000" smtClean="0"/>
              <a:t>   6a. Transport</a:t>
            </a:r>
          </a:p>
          <a:p>
            <a:pPr marL="533400" indent="-533400" eaLnBrk="1" hangingPunct="1">
              <a:spcBef>
                <a:spcPct val="0"/>
              </a:spcBef>
              <a:buFontTx/>
              <a:buNone/>
            </a:pPr>
            <a:r>
              <a:rPr lang="pl-PL" altLang="pl-PL" sz="2000" smtClean="0"/>
              <a:t>   6b. Magazynowanie</a:t>
            </a:r>
          </a:p>
          <a:p>
            <a:pPr marL="533400" indent="-533400" eaLnBrk="1" hangingPunct="1">
              <a:spcBef>
                <a:spcPct val="0"/>
              </a:spcBef>
              <a:buFontTx/>
              <a:buNone/>
            </a:pPr>
            <a:r>
              <a:rPr lang="pl-PL" altLang="pl-PL" sz="2000" smtClean="0"/>
              <a:t>   6c. Logistyczna obsługa klienta</a:t>
            </a:r>
          </a:p>
          <a:p>
            <a:pPr marL="533400" indent="-533400" eaLnBrk="1" hangingPunct="1">
              <a:spcBef>
                <a:spcPct val="0"/>
              </a:spcBef>
              <a:buFontTx/>
              <a:buNone/>
            </a:pPr>
            <a:r>
              <a:rPr lang="pl-PL" altLang="pl-PL" sz="2000" smtClean="0"/>
              <a:t>   6d. Produkcja</a:t>
            </a:r>
          </a:p>
          <a:p>
            <a:pPr marL="533400" indent="-533400" eaLnBrk="1" hangingPunct="1">
              <a:spcBef>
                <a:spcPct val="0"/>
              </a:spcBef>
              <a:buFontTx/>
              <a:buNone/>
            </a:pPr>
            <a:r>
              <a:rPr lang="pl-PL" altLang="pl-PL" sz="2000" smtClean="0"/>
              <a:t>   6e. Zaopatrzenie</a:t>
            </a:r>
          </a:p>
          <a:p>
            <a:pPr marL="533400" indent="-533400" eaLnBrk="1" hangingPunct="1">
              <a:spcBef>
                <a:spcPct val="0"/>
              </a:spcBef>
              <a:buFontTx/>
              <a:buNone/>
            </a:pPr>
            <a:r>
              <a:rPr lang="pl-PL" altLang="pl-PL" sz="2000" smtClean="0"/>
              <a:t>   6f.  Planowanie produkcji</a:t>
            </a:r>
          </a:p>
          <a:p>
            <a:pPr marL="533400" indent="-533400" eaLnBrk="1" hangingPunct="1">
              <a:spcBef>
                <a:spcPct val="0"/>
              </a:spcBef>
              <a:buFontTx/>
              <a:buNone/>
            </a:pPr>
            <a:r>
              <a:rPr lang="pl-PL" altLang="pl-PL" sz="2000" smtClean="0"/>
              <a:t>   6g. Zarządzanie jakością</a:t>
            </a:r>
          </a:p>
          <a:p>
            <a:pPr marL="533400" indent="-533400" eaLnBrk="1" hangingPunct="1">
              <a:spcBef>
                <a:spcPct val="0"/>
              </a:spcBef>
              <a:buFontTx/>
              <a:buNone/>
            </a:pPr>
            <a:r>
              <a:rPr lang="pl-PL" altLang="pl-PL" sz="2000" smtClean="0"/>
              <a:t>7.      Wnioski końcowe raportu z audytu wewnętrznego łańcucha dostaw</a:t>
            </a:r>
            <a:r>
              <a:rPr lang="pl-PL" altLang="pl-PL" sz="2400" smtClean="0"/>
              <a:t>.</a:t>
            </a:r>
          </a:p>
          <a:p>
            <a:pPr marL="533400" indent="-533400" eaLnBrk="1" hangingPunct="1">
              <a:spcBef>
                <a:spcPct val="0"/>
              </a:spcBef>
              <a:buFontTx/>
              <a:buNone/>
            </a:pPr>
            <a:endParaRPr lang="pl-PL" altLang="pl-PL" sz="2000" smtClean="0"/>
          </a:p>
          <a:p>
            <a:pPr marL="533400" indent="-533400" eaLnBrk="1" hangingPunct="1">
              <a:spcBef>
                <a:spcPct val="0"/>
              </a:spcBef>
              <a:buFontTx/>
              <a:buNone/>
            </a:pPr>
            <a:endParaRPr lang="pl-PL" altLang="pl-PL" sz="2000" smtClean="0"/>
          </a:p>
          <a:p>
            <a:pPr marL="533400" indent="-533400" eaLnBrk="1" hangingPunct="1">
              <a:spcBef>
                <a:spcPct val="0"/>
              </a:spcBef>
            </a:pPr>
            <a:endParaRPr lang="pl-PL" altLang="pl-PL" sz="2400" smtClean="0"/>
          </a:p>
          <a:p>
            <a:pPr marL="533400" indent="-533400" eaLnBrk="1" hangingPunct="1">
              <a:spcBef>
                <a:spcPct val="0"/>
              </a:spcBef>
              <a:buFontTx/>
              <a:buNone/>
            </a:pPr>
            <a:endParaRPr lang="pl-PL" altLang="pl-PL" sz="2000" smtClean="0"/>
          </a:p>
          <a:p>
            <a:pPr marL="533400" indent="-533400" eaLnBrk="1" hangingPunct="1"/>
            <a:endParaRPr lang="pl-PL" altLang="pl-PL" sz="2000" smtClean="0"/>
          </a:p>
        </p:txBody>
      </p:sp>
    </p:spTree>
    <p:extLst>
      <p:ext uri="{BB962C8B-B14F-4D97-AF65-F5344CB8AC3E}">
        <p14:creationId xmlns:p14="http://schemas.microsoft.com/office/powerpoint/2010/main" val="2008483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95288" y="292417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/>
              <a:t>Dostawcy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700338" y="2781300"/>
            <a:ext cx="2376487" cy="9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pl-PL" sz="3200">
                <a:solidFill>
                  <a:srgbClr val="990000"/>
                </a:solidFill>
              </a:rPr>
              <a:t>X</a:t>
            </a:r>
            <a:r>
              <a:rPr lang="pl-PL" altLang="pl-PL"/>
              <a:t>   </a:t>
            </a:r>
          </a:p>
          <a:p>
            <a:pPr algn="ctr" eaLnBrk="1" hangingPunct="1">
              <a:spcBef>
                <a:spcPct val="50000"/>
              </a:spcBef>
            </a:pPr>
            <a:endParaRPr lang="pl-PL" altLang="pl-PL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227763" y="2060575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/>
              <a:t>Odbiorcy sieciowi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72225" y="3716338"/>
            <a:ext cx="2087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/>
              <a:t>Odbiorcy hurtowi 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250825" y="2492375"/>
            <a:ext cx="1800225" cy="1295400"/>
          </a:xfrm>
          <a:prstGeom prst="rightArrow">
            <a:avLst>
              <a:gd name="adj1" fmla="val 50000"/>
              <a:gd name="adj2" fmla="val 3474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2124075" y="1844675"/>
            <a:ext cx="4608513" cy="2592388"/>
          </a:xfrm>
          <a:prstGeom prst="rightArrow">
            <a:avLst>
              <a:gd name="adj1" fmla="val 50000"/>
              <a:gd name="adj2" fmla="val 44443"/>
            </a:avLst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6227763" y="1628775"/>
            <a:ext cx="2593975" cy="1296988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6300788" y="3284538"/>
            <a:ext cx="2484437" cy="1223962"/>
          </a:xfrm>
          <a:prstGeom prst="rightArrow">
            <a:avLst>
              <a:gd name="adj1" fmla="val 50000"/>
              <a:gd name="adj2" fmla="val 5074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 rot="-5400000">
            <a:off x="1403350" y="4294188"/>
            <a:ext cx="1944688" cy="1223962"/>
          </a:xfrm>
          <a:prstGeom prst="rightArrow">
            <a:avLst>
              <a:gd name="adj1" fmla="val 50000"/>
              <a:gd name="adj2" fmla="val 3972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altLang="pl-PL" sz="1400"/>
              <a:t>Logistyka wejścia</a:t>
            </a:r>
          </a:p>
          <a:p>
            <a:pPr algn="ctr" eaLnBrk="1" hangingPunct="1"/>
            <a:r>
              <a:rPr lang="pl-PL" altLang="pl-PL" sz="1400"/>
              <a:t>Zaopatrzenie</a:t>
            </a: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 rot="-5400000">
            <a:off x="2663032" y="4329906"/>
            <a:ext cx="1944688" cy="1152525"/>
          </a:xfrm>
          <a:prstGeom prst="rightArrow">
            <a:avLst>
              <a:gd name="adj1" fmla="val 50000"/>
              <a:gd name="adj2" fmla="val 4218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altLang="pl-PL" sz="1400"/>
              <a:t>Produkcja </a:t>
            </a: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 rot="-5400000">
            <a:off x="3924300" y="4294188"/>
            <a:ext cx="1944688" cy="1223962"/>
          </a:xfrm>
          <a:prstGeom prst="rightArrow">
            <a:avLst>
              <a:gd name="adj1" fmla="val 50000"/>
              <a:gd name="adj2" fmla="val 3972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altLang="pl-PL" sz="1400"/>
              <a:t>Sprzedaż i </a:t>
            </a:r>
          </a:p>
          <a:p>
            <a:pPr algn="ctr" eaLnBrk="1" hangingPunct="1"/>
            <a:r>
              <a:rPr lang="pl-PL" altLang="pl-PL" sz="1400"/>
              <a:t>Log .obsługa klienta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835150" y="6092825"/>
            <a:ext cx="417671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400"/>
              <a:t>Zarządzanie jakością, badania i rozwój, marketing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0" y="981075"/>
            <a:ext cx="6192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600" b="1" u="sng">
                <a:solidFill>
                  <a:srgbClr val="990000"/>
                </a:solidFill>
              </a:rPr>
              <a:t>3. Łańcuch dostaw firmy X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1692275" y="3789363"/>
            <a:ext cx="4392613" cy="2808287"/>
          </a:xfrm>
          <a:prstGeom prst="rect">
            <a:avLst/>
          </a:prstGeom>
          <a:noFill/>
          <a:ln w="12700">
            <a:solidFill>
              <a:srgbClr val="99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6156325" y="5229225"/>
            <a:ext cx="576263" cy="360363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6300788" y="5734050"/>
            <a:ext cx="25923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400" b="1">
                <a:solidFill>
                  <a:srgbClr val="990000"/>
                </a:solidFill>
              </a:rPr>
              <a:t>Wewnętrzny łańcuch dostaw firmy</a:t>
            </a:r>
            <a:r>
              <a:rPr lang="pl-PL" altLang="pl-PL" sz="1400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539750" y="6381750"/>
            <a:ext cx="1116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Rys.1.</a:t>
            </a:r>
          </a:p>
        </p:txBody>
      </p:sp>
      <p:sp>
        <p:nvSpPr>
          <p:cNvPr id="4116" name="AutoShape 21"/>
          <p:cNvSpPr>
            <a:spLocks/>
          </p:cNvSpPr>
          <p:nvPr/>
        </p:nvSpPr>
        <p:spPr bwMode="auto">
          <a:xfrm rot="5400000">
            <a:off x="4121944" y="-2601118"/>
            <a:ext cx="431800" cy="8316912"/>
          </a:xfrm>
          <a:prstGeom prst="leftBrace">
            <a:avLst>
              <a:gd name="adj1" fmla="val 160509"/>
              <a:gd name="adj2" fmla="val 70065"/>
            </a:avLst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56137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0" y="1052513"/>
            <a:ext cx="7705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600" b="1" u="sng">
                <a:solidFill>
                  <a:srgbClr val="990000"/>
                </a:solidFill>
              </a:rPr>
              <a:t>7. Wnioski końcowe raportu z audytu wewnętrznego łańcucha dostaw</a:t>
            </a:r>
          </a:p>
        </p:txBody>
      </p:sp>
      <p:graphicFrame>
        <p:nvGraphicFramePr>
          <p:cNvPr id="44036" name="Group 4"/>
          <p:cNvGraphicFramePr>
            <a:graphicFrameLocks noGrp="1"/>
          </p:cNvGraphicFramePr>
          <p:nvPr>
            <p:ph/>
          </p:nvPr>
        </p:nvGraphicFramePr>
        <p:xfrm>
          <a:off x="6011863" y="2060575"/>
          <a:ext cx="2879725" cy="2324100"/>
        </p:xfrm>
        <a:graphic>
          <a:graphicData uri="http://schemas.openxmlformats.org/drawingml/2006/table">
            <a:tbl>
              <a:tblPr/>
              <a:tblGrid>
                <a:gridCol w="2160587"/>
                <a:gridCol w="719138"/>
              </a:tblGrid>
              <a:tr h="436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Problemy produkcyjno-techniczne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Braki materiałowe (dostawcy)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Problemy technologiczne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Błędy w oznakowaniu (identyfikacja)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5614988" y="1628775"/>
            <a:ext cx="35290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200" b="1">
                <a:solidFill>
                  <a:srgbClr val="990000"/>
                </a:solidFill>
              </a:rPr>
              <a:t>Procentowa struktura przyczyn niezgodności</a:t>
            </a:r>
          </a:p>
        </p:txBody>
      </p:sp>
      <p:sp>
        <p:nvSpPr>
          <p:cNvPr id="22552" name="Text Box 28"/>
          <p:cNvSpPr txBox="1">
            <a:spLocks noChangeArrowheads="1"/>
          </p:cNvSpPr>
          <p:nvPr/>
        </p:nvSpPr>
        <p:spPr bwMode="auto">
          <a:xfrm>
            <a:off x="5795963" y="4508500"/>
            <a:ext cx="33480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000"/>
              <a:t>Źródło: Dane Firmy (Dokumenty Zarządzania Jakością)</a:t>
            </a:r>
          </a:p>
        </p:txBody>
      </p:sp>
    </p:spTree>
    <p:extLst>
      <p:ext uri="{BB962C8B-B14F-4D97-AF65-F5344CB8AC3E}">
        <p14:creationId xmlns:p14="http://schemas.microsoft.com/office/powerpoint/2010/main" val="3223550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1052513"/>
            <a:ext cx="7705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600" b="1" u="sng">
                <a:solidFill>
                  <a:srgbClr val="990000"/>
                </a:solidFill>
              </a:rPr>
              <a:t>7. Wnioski końcowe raportu z audytu wewnętrznego łańcucha dostaw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 rot="5400000">
            <a:off x="6495256" y="3350419"/>
            <a:ext cx="1150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400" b="1">
                <a:solidFill>
                  <a:schemeClr val="bg1"/>
                </a:solidFill>
              </a:rPr>
              <a:t>JANTOŃ</a:t>
            </a:r>
          </a:p>
        </p:txBody>
      </p:sp>
    </p:spTree>
    <p:extLst>
      <p:ext uri="{BB962C8B-B14F-4D97-AF65-F5344CB8AC3E}">
        <p14:creationId xmlns:p14="http://schemas.microsoft.com/office/powerpoint/2010/main" val="176216534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224</Words>
  <Application>Microsoft Office PowerPoint</Application>
  <PresentationFormat>Pokaz na ekranie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Raport  z audytu systemu logistycznego i łańcucha dostaw  Firmy X</vt:lpstr>
      <vt:lpstr>Plan raportu: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  z audytu systemu logistycznego i łańcucha dostaw  Firmy X</dc:title>
  <dc:creator>Anna</dc:creator>
  <cp:lastModifiedBy>Anna</cp:lastModifiedBy>
  <cp:revision>1</cp:revision>
  <dcterms:created xsi:type="dcterms:W3CDTF">2016-02-17T23:10:21Z</dcterms:created>
  <dcterms:modified xsi:type="dcterms:W3CDTF">2016-02-17T23:12:26Z</dcterms:modified>
</cp:coreProperties>
</file>